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0" d="100"/>
          <a:sy n="90" d="100"/>
        </p:scale>
        <p:origin x="-126" y="-18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fija6-8.mkp.emokykla.lt/lt/mo/zinynas/zemelapia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lt/url?sa=i&amp;rct=j&amp;q=&amp;esrc=s&amp;source=images&amp;cd=&amp;cad=rja&amp;uact=8&amp;ved=2ahUKEwjF0O6y6tHdAhWBiaYKHYx4CVUQjhx6BAgBEAM&amp;url=http://www.baltai.lt/?p%3D13471&amp;psig=AOvVaw0O_-N0DWrWFscpC7s0QAR8&amp;ust=15378163307563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9796" y="3429000"/>
            <a:ext cx="1144927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T</a:t>
            </a:r>
            <a:r>
              <a:rPr lang="it-IT" sz="4000" b="1" dirty="0"/>
              <a:t>O</a:t>
            </a:r>
            <a:r>
              <a:rPr lang="cs-CZ" sz="4000" b="1" dirty="0"/>
              <a:t>URIST</a:t>
            </a:r>
            <a:r>
              <a:rPr lang="it-IT" sz="4000" b="1" dirty="0"/>
              <a:t> ATTRACTIONS OF OUR REGION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en-GB" sz="4000" b="1" dirty="0"/>
              <a:t>LITHUANIA</a:t>
            </a:r>
            <a:r>
              <a:rPr lang="it-IT" sz="5300" b="1" dirty="0"/>
              <a:t/>
            </a:r>
            <a:br>
              <a:rPr lang="it-IT" sz="5300" b="1" dirty="0"/>
            </a:br>
            <a:r>
              <a:rPr lang="it-IT" sz="1300" b="1" dirty="0"/>
              <a:t/>
            </a:r>
            <a:br>
              <a:rPr lang="it-IT" sz="1300" b="1" dirty="0"/>
            </a:br>
            <a:r>
              <a:rPr lang="en-GB" sz="5300" b="1" dirty="0"/>
              <a:t>VENTE CAPE</a:t>
            </a:r>
            <a:endParaRPr lang="cs-CZ" sz="5300" b="1" dirty="0"/>
          </a:p>
        </p:txBody>
      </p:sp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LITHUANIA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VENTE CAPE</a:t>
            </a:r>
            <a:r>
              <a:rPr lang="it-IT" sz="28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>
                <a:solidFill>
                  <a:schemeClr val="tx1">
                    <a:lumMod val="50000"/>
                  </a:schemeClr>
                </a:solidFill>
              </a:rPr>
            </a:b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7213" y="1925931"/>
            <a:ext cx="11521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LOCATION</a:t>
            </a: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2601" y="5985740"/>
            <a:ext cx="50957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Map of Lithuania</a:t>
            </a:r>
          </a:p>
          <a:p>
            <a:pPr algn="ctr">
              <a:lnSpc>
                <a:spcPct val="90000"/>
              </a:lnSpc>
            </a:pPr>
            <a:r>
              <a:rPr lang="lt-LT" sz="1600" dirty="0">
                <a:hlinkClick r:id="rId3"/>
              </a:rPr>
              <a:t>Žemėlapiai</a:t>
            </a:r>
            <a:endParaRPr lang="it-IT" sz="16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29391" y="6068571"/>
            <a:ext cx="554461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Map of Vent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  <a:p>
            <a:pPr algn="ctr">
              <a:lnSpc>
                <a:spcPct val="90000"/>
              </a:lnSpc>
            </a:pPr>
            <a:r>
              <a:rPr lang="lt-LT" sz="1600" u="sng" dirty="0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Baltų žinyčios vartai » Ženklas krantui, kurio laiveliai išsilenkdavo</a:t>
            </a:r>
            <a:endParaRPr lang="it-IT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84AE74-817E-4036-BC19-7F6193B37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0" y="2492896"/>
            <a:ext cx="4999812" cy="3492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BE05A5-7DAE-44C7-B7FC-45AAFE1792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953"/>
          <a:stretch/>
        </p:blipFill>
        <p:spPr>
          <a:xfrm>
            <a:off x="7246540" y="1412776"/>
            <a:ext cx="3528392" cy="46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730073"/>
            <a:ext cx="432048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TIPE OF SITE</a:t>
            </a: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</a:rPr>
              <a:t>Vente cape is a naturalistic headland of </a:t>
            </a:r>
            <a:r>
              <a:rPr lang="en-GB" sz="2000" dirty="0" err="1">
                <a:solidFill>
                  <a:schemeClr val="tx2"/>
                </a:solidFill>
              </a:rPr>
              <a:t>Nemunas</a:t>
            </a:r>
            <a:r>
              <a:rPr lang="en-GB" sz="2000" dirty="0">
                <a:solidFill>
                  <a:schemeClr val="tx2"/>
                </a:solidFill>
              </a:rPr>
              <a:t> delta with architectural buildings and ornithological station.</a:t>
            </a: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Lithuania</a:t>
            </a:r>
            <a:r>
              <a:rPr lang="it-IT" sz="2800" b="1" dirty="0">
                <a:solidFill>
                  <a:schemeClr val="tx2"/>
                </a:solidFill>
              </a:rPr>
              <a:t/>
            </a:r>
            <a:br>
              <a:rPr lang="it-IT" sz="28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VENTE CAPE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1149" y="3378450"/>
            <a:ext cx="4752528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AREA COVERED</a:t>
            </a: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000" dirty="0">
                <a:solidFill>
                  <a:schemeClr val="tx2"/>
                </a:solidFill>
              </a:rPr>
              <a:t>Vent</a:t>
            </a:r>
            <a:r>
              <a:rPr lang="en-GB" sz="2000" dirty="0">
                <a:solidFill>
                  <a:schemeClr val="tx2"/>
                </a:solidFill>
              </a:rPr>
              <a:t>e cape headlands length is 5.5 km and maximum width is 2,2 km.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66320" y="1651399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2"/>
                </a:solidFill>
              </a:rPr>
              <a:t>PHYSICAL AND AESTHETIC FEATURES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</a:rPr>
              <a:t>There is an 11-metre-high lighthouse built in 1863, where you can see view of the Curonian Lagoon, the Curonian Spit, the Dead dunes and Nida from up high.</a:t>
            </a: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3772" y="4581128"/>
            <a:ext cx="432048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DATING</a:t>
            </a:r>
          </a:p>
          <a:p>
            <a:pPr algn="just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</a:rPr>
              <a:t>History of Vente Cape starts back in the 1360. The ornithological station in Vente Cape was established in 1929 by professor </a:t>
            </a:r>
            <a:r>
              <a:rPr lang="en-GB" sz="2000" dirty="0" err="1">
                <a:solidFill>
                  <a:schemeClr val="tx2"/>
                </a:solidFill>
              </a:rPr>
              <a:t>Tadas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Ivanauskas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02325" y="4005065"/>
            <a:ext cx="6408711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2"/>
                </a:solidFill>
              </a:rPr>
              <a:t>HISTORICAL/SCIENTIFIC/ARTISTIC INFORMATION</a:t>
            </a: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GB" sz="2000" dirty="0" err="1" smtClean="0">
                <a:solidFill>
                  <a:schemeClr val="tx2"/>
                </a:solidFill>
              </a:rPr>
              <a:t>Vente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cape is known as a resting place for many birds during their migrations, particularly the autumn migration. Vente Cape Ornithological Station is one of the first bird ringing stations in Europe. 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Lithuania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VENT</a:t>
            </a:r>
            <a:r>
              <a:rPr lang="lt-LT" sz="2400" b="1" dirty="0" smtClean="0">
                <a:solidFill>
                  <a:schemeClr val="tx2"/>
                </a:solidFill>
              </a:rPr>
              <a:t>E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CAPE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4918" y="1631366"/>
            <a:ext cx="11521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chemeClr val="tx2"/>
                </a:solidFill>
              </a:rPr>
              <a:t>HIGHLIGHTS</a:t>
            </a: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09102" y="63589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View from the lighthouse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BFEF41-76CC-4EA0-BB43-2336A9309933}"/>
              </a:ext>
            </a:extLst>
          </p:cNvPr>
          <p:cNvSpPr txBox="1"/>
          <p:nvPr/>
        </p:nvSpPr>
        <p:spPr>
          <a:xfrm>
            <a:off x="7159999" y="6358940"/>
            <a:ext cx="471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</a:rPr>
              <a:t>Birds catching nets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82F088-CBCD-4DAF-8BB4-028B09CB3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128" y="2269364"/>
            <a:ext cx="4699100" cy="3524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B1ACFA-8C63-4662-925A-1BAA684DB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02" y="1681976"/>
            <a:ext cx="3484790" cy="46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52375" y="1880646"/>
            <a:ext cx="444551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CONDITION OF PRESERVATION</a:t>
            </a:r>
          </a:p>
          <a:p>
            <a:pPr>
              <a:lnSpc>
                <a:spcPct val="90000"/>
              </a:lnSpc>
            </a:pPr>
            <a:endParaRPr lang="lt-LT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>
                <a:solidFill>
                  <a:schemeClr val="tx2"/>
                </a:solidFill>
              </a:rPr>
              <a:t>1975 the spike of Vente Cape was reconstructed, shored up and paved by boulders. </a:t>
            </a: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VENTE CAPE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2375" y="3385673"/>
            <a:ext cx="444551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LEGAL OWNERSHIP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Vent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 Cape is a public site, owned by Vente town authorities.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139590" y="1844824"/>
            <a:ext cx="648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VISITING TIME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236821" y="2705884"/>
            <a:ext cx="343011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</a:rPr>
              <a:t>Monday-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Friday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</a:rPr>
              <a:t>10:00 -19:00 pm</a:t>
            </a: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Saturday- Sunday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10:00 -20:00 pm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5780" y="4581128"/>
            <a:ext cx="40324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TICKETS AND BOOKING</a:t>
            </a:r>
          </a:p>
          <a:p>
            <a:pPr algn="just"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You can buy tickets directly in the ornithological station or, if you want a tour guide, you need to make a reservation. For adults ticket costs 3 €, for students and elderly it costs 2 € and for pre- school children it′s for free.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D64600-75D9-4B45-8A77-49EB4BD6CC8A}"/>
              </a:ext>
            </a:extLst>
          </p:cNvPr>
          <p:cNvSpPr txBox="1"/>
          <p:nvPr/>
        </p:nvSpPr>
        <p:spPr>
          <a:xfrm>
            <a:off x="4805040" y="6212646"/>
            <a:ext cx="44455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Vente Cape lighthouse</a:t>
            </a:r>
            <a:endParaRPr lang="it-IT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34EA7D-19F4-4EC2-8C3E-F6826877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56" y="1777174"/>
            <a:ext cx="3233231" cy="4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0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50000"/>
                  </a:schemeClr>
                </a:solidFill>
              </a:rPr>
              <a:t>ACCESSIBILITY</a:t>
            </a: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You can reach Vent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e by bus or you can go there by your own car. Also this year (in 2018) a 1.6 km waterway to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Ventė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Cape was launched, so there is also a possibility to reach this site by yacht or by </a:t>
            </a:r>
            <a:r>
              <a:rPr lang="lt-LT" sz="24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recreational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boat. Paths in Vente Cape are safe, so disabled people also can reach this site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400" b="1" dirty="0" smtClean="0">
                <a:solidFill>
                  <a:schemeClr val="tx2"/>
                </a:solidFill>
              </a:rPr>
              <a:t>VENT</a:t>
            </a:r>
            <a:r>
              <a:rPr lang="lt-LT" sz="2400" b="1" dirty="0" smtClean="0">
                <a:solidFill>
                  <a:schemeClr val="tx2"/>
                </a:solidFill>
              </a:rPr>
              <a:t>E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CAPE</a:t>
            </a:r>
            <a:endParaRPr lang="it-IT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6022404" y="1988840"/>
                <a:ext cx="5688632" cy="385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2400" b="1" dirty="0">
                    <a:solidFill>
                      <a:schemeClr val="tx1">
                        <a:lumMod val="50000"/>
                      </a:schemeClr>
                    </a:solidFill>
                  </a:rPr>
                  <a:t>FACILITIES</a:t>
                </a:r>
              </a:p>
              <a:p>
                <a:pPr>
                  <a:lnSpc>
                    <a:spcPct val="90000"/>
                  </a:lnSpc>
                </a:pPr>
                <a:endParaRPr lang="it-IT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it-IT" sz="2400" dirty="0">
                    <a:solidFill>
                      <a:schemeClr val="tx1">
                        <a:lumMod val="50000"/>
                      </a:schemeClr>
                    </a:solidFill>
                  </a:rPr>
                  <a:t>There are two hotels: ,,Ventain</a:t>
                </a:r>
                <a:r>
                  <a:rPr lang="en-GB" sz="2400" dirty="0">
                    <a:solidFill>
                      <a:schemeClr val="tx1">
                        <a:lumMod val="50000"/>
                      </a:schemeClr>
                    </a:solidFill>
                  </a:rPr>
                  <a:t>e” and ,,Ventes rest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lt-LT" sz="2400" dirty="0">
                    <a:solidFill>
                      <a:schemeClr val="tx1">
                        <a:lumMod val="50000"/>
                      </a:schemeClr>
                    </a:solidFill>
                  </a:rPr>
                  <a:t>T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here </a:t>
                </a:r>
                <a:r>
                  <a:rPr lang="en-GB" sz="2400" dirty="0">
                    <a:solidFill>
                      <a:schemeClr val="tx1">
                        <a:lumMod val="50000"/>
                      </a:schemeClr>
                    </a:solidFill>
                  </a:rPr>
                  <a:t>is a </a:t>
                </a:r>
                <a:r>
                  <a:rPr lang="lt-LT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small 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supermarket</a:t>
                </a:r>
                <a:r>
                  <a:rPr lang="lt-LT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, souvenire shop 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and 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toilets</a:t>
                </a:r>
                <a:r>
                  <a:rPr lang="lt-LT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lt-LT" sz="2400" dirty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n </a:t>
                </a:r>
                <a:r>
                  <a:rPr lang="lt-LT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the 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parking lot</a:t>
                </a:r>
                <a:r>
                  <a:rPr lang="lt-LT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of </a:t>
                </a:r>
                <a:r>
                  <a:rPr lang="en-GB" sz="24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Vente</a:t>
                </a:r>
                <a:r>
                  <a:rPr lang="en-GB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Cape.</a:t>
                </a:r>
                <a:endParaRPr lang="it-IT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it-IT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it-IT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it-IT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it-IT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it-IT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04" y="1988840"/>
                <a:ext cx="5688632" cy="3859518"/>
              </a:xfrm>
              <a:prstGeom prst="rect">
                <a:avLst/>
              </a:prstGeom>
              <a:blipFill rotWithShape="1">
                <a:blip r:embed="rId3"/>
                <a:stretch>
                  <a:fillRect l="-1715" t="-2212" r="-3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383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Continental_Europe_16x9</vt:lpstr>
      <vt:lpstr>TOURIST ATTRACTIONS OF OUR REGION  LITHUANIA  VENTE CAPE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2017-09-21T13:22:19Z</dcterms:created>
  <dcterms:modified xsi:type="dcterms:W3CDTF">2018-11-16T08:33:50Z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